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27"/>
  </p:notesMasterIdLst>
  <p:handoutMasterIdLst>
    <p:handoutMasterId r:id="rId28"/>
  </p:handoutMasterIdLst>
  <p:sldIdLst>
    <p:sldId id="393" r:id="rId2"/>
    <p:sldId id="503" r:id="rId3"/>
    <p:sldId id="520" r:id="rId4"/>
    <p:sldId id="516" r:id="rId5"/>
    <p:sldId id="517" r:id="rId6"/>
    <p:sldId id="509" r:id="rId7"/>
    <p:sldId id="568" r:id="rId8"/>
    <p:sldId id="353" r:id="rId9"/>
    <p:sldId id="357" r:id="rId10"/>
    <p:sldId id="521" r:id="rId11"/>
    <p:sldId id="525" r:id="rId12"/>
    <p:sldId id="526" r:id="rId13"/>
    <p:sldId id="487" r:id="rId14"/>
    <p:sldId id="571" r:id="rId15"/>
    <p:sldId id="532" r:id="rId16"/>
    <p:sldId id="570" r:id="rId17"/>
    <p:sldId id="566" r:id="rId18"/>
    <p:sldId id="572" r:id="rId19"/>
    <p:sldId id="533" r:id="rId20"/>
    <p:sldId id="540" r:id="rId21"/>
    <p:sldId id="362" r:id="rId22"/>
    <p:sldId id="569" r:id="rId23"/>
    <p:sldId id="535" r:id="rId24"/>
    <p:sldId id="573" r:id="rId25"/>
    <p:sldId id="394" r:id="rId26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393"/>
            <p14:sldId id="503"/>
            <p14:sldId id="520"/>
            <p14:sldId id="516"/>
            <p14:sldId id="517"/>
            <p14:sldId id="509"/>
            <p14:sldId id="568"/>
            <p14:sldId id="353"/>
            <p14:sldId id="357"/>
            <p14:sldId id="521"/>
            <p14:sldId id="525"/>
            <p14:sldId id="526"/>
            <p14:sldId id="487"/>
            <p14:sldId id="571"/>
            <p14:sldId id="532"/>
            <p14:sldId id="570"/>
            <p14:sldId id="566"/>
            <p14:sldId id="572"/>
            <p14:sldId id="533"/>
            <p14:sldId id="540"/>
            <p14:sldId id="362"/>
            <p14:sldId id="569"/>
            <p14:sldId id="535"/>
            <p14:sldId id="573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Hořínková" initials="MH" lastIdx="7" clrIdx="0"/>
  <p:cmAuthor id="2" name="Markéta Kohoutková" initials="MK" lastIdx="7" clrIdx="1">
    <p:extLst>
      <p:ext uri="{19B8F6BF-5375-455C-9EA6-DF929625EA0E}">
        <p15:presenceInfo xmlns:p15="http://schemas.microsoft.com/office/powerpoint/2012/main" userId="Markéta Kohoutková" providerId="None"/>
      </p:ext>
    </p:extLst>
  </p:cmAuthor>
  <p:cmAuthor id="3" name="Martin Bořil" initials="MB" lastIdx="3" clrIdx="2">
    <p:extLst>
      <p:ext uri="{19B8F6BF-5375-455C-9EA6-DF929625EA0E}">
        <p15:presenceInfo xmlns:p15="http://schemas.microsoft.com/office/powerpoint/2012/main" userId="594d428ae55e3b75" providerId="Windows Live"/>
      </p:ext>
    </p:extLst>
  </p:cmAuthor>
  <p:cmAuthor id="4" name="Hana" initials="H" lastIdx="2" clrIdx="3">
    <p:extLst>
      <p:ext uri="{19B8F6BF-5375-455C-9EA6-DF929625EA0E}">
        <p15:presenceInfo xmlns:p15="http://schemas.microsoft.com/office/powerpoint/2012/main" userId="Hana" providerId="None"/>
      </p:ext>
    </p:extLst>
  </p:cmAuthor>
  <p:cmAuthor id="5" name="Martin Bořil" initials="MB [2]" lastIdx="4" clrIdx="4">
    <p:extLst>
      <p:ext uri="{19B8F6BF-5375-455C-9EA6-DF929625EA0E}">
        <p15:presenceInfo xmlns:p15="http://schemas.microsoft.com/office/powerpoint/2012/main" userId="Martin Bořil" providerId="None"/>
      </p:ext>
    </p:extLst>
  </p:cmAuthor>
  <p:cmAuthor id="6" name="Michal Kubín" initials="MK" lastIdx="2" clrIdx="5">
    <p:extLst>
      <p:ext uri="{19B8F6BF-5375-455C-9EA6-DF929625EA0E}">
        <p15:presenceInfo xmlns:p15="http://schemas.microsoft.com/office/powerpoint/2012/main" userId="S::mkubin@bagcr.onmicrosoft.com::b2d74437-5a34-425e-980c-8e6260c10e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09B"/>
    <a:srgbClr val="00D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1" autoAdjust="0"/>
    <p:restoredTop sz="95476" autoAdjust="0"/>
  </p:normalViewPr>
  <p:slideViewPr>
    <p:cSldViewPr snapToGrid="0" snapToObjects="1">
      <p:cViewPr varScale="1">
        <p:scale>
          <a:sx n="72" d="100"/>
          <a:sy n="72" d="100"/>
        </p:scale>
        <p:origin x="232" y="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76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2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29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12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Obdélník 3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58587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712482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748378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4967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549234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549234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549234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017426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5614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017426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Obdélník 3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358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4362283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2358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372794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2905364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85712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862456" y="0"/>
            <a:ext cx="2329544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552406" y="0"/>
            <a:ext cx="231836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214549" y="0"/>
            <a:ext cx="231836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6836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4546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39070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48204" y="0"/>
            <a:ext cx="4743796" cy="664604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64089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6511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209340"/>
            <a:ext cx="112014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2825750"/>
            <a:ext cx="8046357" cy="2438731"/>
          </a:xfrm>
        </p:spPr>
        <p:txBody>
          <a:bodyPr/>
          <a:lstStyle>
            <a:lvl1pPr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90600" y="2569027"/>
            <a:ext cx="373597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726577" y="2569026"/>
            <a:ext cx="373597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462554" y="2569026"/>
            <a:ext cx="373597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90600" y="2755074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446538" y="2755074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902476" y="2755074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358414" y="2755074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85712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104102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104103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422761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422761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104103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" y="1181101"/>
            <a:ext cx="2148841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253740" y="1181101"/>
            <a:ext cx="2148841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516880" y="1181101"/>
            <a:ext cx="2148841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780020" y="1181101"/>
            <a:ext cx="2148841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043159" y="1181101"/>
            <a:ext cx="2148841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412171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17023" y="2749204"/>
            <a:ext cx="2319052" cy="231905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948599" y="2749204"/>
            <a:ext cx="2319052" cy="231905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055232" y="2749204"/>
            <a:ext cx="2319052" cy="231905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961442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64600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 userDrawn="1"/>
        </p:nvSpPr>
        <p:spPr>
          <a:xfrm>
            <a:off x="2066460" y="4699664"/>
            <a:ext cx="8046357" cy="1483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-15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spc="100" baseline="0" dirty="0">
                <a:latin typeface="+mn-lt"/>
              </a:rPr>
              <a:t>Lesensky.cz © 2019</a:t>
            </a:r>
            <a:endParaRPr lang="en-US" sz="2000" spc="100" baseline="0" dirty="0">
              <a:latin typeface="+mn-lt"/>
            </a:endParaRPr>
          </a:p>
        </p:txBody>
      </p:sp>
      <p:sp>
        <p:nvSpPr>
          <p:cNvPr id="6" name="Obdélník 5"/>
          <p:cNvSpPr/>
          <p:nvPr userDrawn="1"/>
        </p:nvSpPr>
        <p:spPr>
          <a:xfrm>
            <a:off x="3048000" y="3305062"/>
            <a:ext cx="6096000" cy="1438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5400" b="1" dirty="0">
                <a:solidFill>
                  <a:schemeClr val="bg1"/>
                </a:solidFill>
              </a:rPr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4458285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6511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64600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46494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85712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21644"/>
            <a:ext cx="12192000" cy="402089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97525" y="253923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252612" y="253923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507699" y="253923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762786" y="253923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017873" y="253923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997525" y="462414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252612" y="462414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507699" y="462414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762786" y="462414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017873" y="4624143"/>
            <a:ext cx="2174127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" y="2555856"/>
            <a:ext cx="2147936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253966" y="2555856"/>
            <a:ext cx="2147936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517332" y="2555856"/>
            <a:ext cx="2147936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780698" y="2555856"/>
            <a:ext cx="2147936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044064" y="2555856"/>
            <a:ext cx="2147936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8D517-B335-A349-842C-E0739BBED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A91F79-82E7-F343-9165-56C2389F1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461547-3D2A-6E48-AB67-7C077E29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AEED-965D-6B43-B1E6-C7782C9EB3B9}" type="datetimeFigureOut">
              <a:rPr lang="cs-CZ" smtClean="0"/>
              <a:t>10.12.2019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FE843F-21D4-224C-9E74-518F0D36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71DC2-8177-7643-B002-77475092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1D25-1A7C-1141-A530-B48F3E93CA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80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Custom Layout">
  <p:cSld name="36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235873" y="6196527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990000" y="990000"/>
            <a:ext cx="4229100" cy="162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/>
          <p:nvPr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76379" y="318696"/>
            <a:ext cx="1404940" cy="532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969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2" y="6193583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187044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2825750"/>
            <a:ext cx="8046357" cy="2438731"/>
          </a:xfrm>
        </p:spPr>
        <p:txBody>
          <a:bodyPr/>
          <a:lstStyle>
            <a:lvl1pPr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191713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990000" y="990000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990600" y="99000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cs-CZ" dirty="0"/>
              <a:t>NADPIS</a:t>
            </a:r>
            <a:endParaRPr lang="en-US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19652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9906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Text</a:t>
            </a:r>
          </a:p>
          <a:p>
            <a:pPr lvl="0"/>
            <a:r>
              <a:rPr lang="cs-CZ" dirty="0"/>
              <a:t>Odrážky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bdélník 2"/>
          <p:cNvSpPr/>
          <p:nvPr userDrawn="1"/>
        </p:nvSpPr>
        <p:spPr>
          <a:xfrm>
            <a:off x="0" y="6646041"/>
            <a:ext cx="12192000" cy="211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10476379" y="318696"/>
            <a:ext cx="140494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62" r:id="rId4"/>
    <p:sldLayoutId id="2147484023" r:id="rId5"/>
    <p:sldLayoutId id="2147484035" r:id="rId6"/>
    <p:sldLayoutId id="2147484022" r:id="rId7"/>
    <p:sldLayoutId id="2147484043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2" r:id="rId42"/>
    <p:sldLayoutId id="2147484045" r:id="rId43"/>
    <p:sldLayoutId id="2147484046" r:id="rId44"/>
    <p:sldLayoutId id="2147484049" r:id="rId45"/>
    <p:sldLayoutId id="2147484050" r:id="rId46"/>
    <p:sldLayoutId id="2147484063" r:id="rId47"/>
    <p:sldLayoutId id="2147484064" r:id="rId48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kern="1200" cap="all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318" rtl="0" eaLnBrk="1" fontAlgn="auto" latinLnBrk="0" hangingPunct="1">
        <a:lnSpc>
          <a:spcPct val="120000"/>
        </a:lnSpc>
        <a:spcBef>
          <a:spcPts val="1000"/>
        </a:spcBef>
        <a:spcAft>
          <a:spcPts val="0"/>
        </a:spcAft>
        <a:buClr>
          <a:schemeClr val="accent6"/>
        </a:buClr>
        <a:buSzTx/>
        <a:buFont typeface="Arial" panose="020B0604020202020204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 userDrawn="1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469" userDrawn="1">
          <p15:clr>
            <a:srgbClr val="F26B43"/>
          </p15:clr>
        </p15:guide>
        <p15:guide id="48" pos="6562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  <p15:guide id="52" orient="horz" pos="3543" userDrawn="1">
          <p15:clr>
            <a:srgbClr val="F26B43"/>
          </p15:clr>
        </p15:guide>
        <p15:guide id="53" orient="horz" pos="17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92622" y="1794249"/>
            <a:ext cx="9516035" cy="34994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6600" b="1" dirty="0">
                <a:solidFill>
                  <a:schemeClr val="bg1"/>
                </a:solidFill>
              </a:rPr>
              <a:t>Letná a konzum.</a:t>
            </a:r>
          </a:p>
          <a:p>
            <a:pPr>
              <a:lnSpc>
                <a:spcPct val="90000"/>
              </a:lnSpc>
            </a:pPr>
            <a:r>
              <a:rPr lang="cs-CZ" sz="6600" b="1" dirty="0">
                <a:solidFill>
                  <a:schemeClr val="bg1"/>
                </a:solidFill>
              </a:rPr>
              <a:t>Case study Centra Stromovka na Praze 7</a:t>
            </a:r>
          </a:p>
          <a:p>
            <a:pPr>
              <a:lnSpc>
                <a:spcPct val="90000"/>
              </a:lnSpc>
            </a:pPr>
            <a:r>
              <a:rPr lang="cs-CZ" sz="4000" b="1" dirty="0">
                <a:solidFill>
                  <a:schemeClr val="bg1"/>
                </a:solidFill>
              </a:rPr>
              <a:t>Daniel Zeman/LESENSKY.CZ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5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E67D4E8-FD94-7744-B2CB-34E12CBBC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2" y="4316907"/>
            <a:ext cx="3187700" cy="18796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2A6AA0-A954-A443-AF25-62BC100D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99D513-1577-B446-8E5A-71779CD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990001"/>
            <a:ext cx="9140119" cy="1573906"/>
          </a:xfrm>
        </p:spPr>
        <p:txBody>
          <a:bodyPr/>
          <a:lstStyle/>
          <a:p>
            <a:r>
              <a:rPr lang="cs-CZ" dirty="0"/>
              <a:t>ANALÝZA SOCIÁLNÍCH SÍTÍ 15 NÁKUPNÍCH CENTER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B4AF78-CF30-8C4A-860B-2FBED7CC391F}"/>
              </a:ext>
            </a:extLst>
          </p:cNvPr>
          <p:cNvSpPr txBox="1"/>
          <p:nvPr/>
        </p:nvSpPr>
        <p:spPr>
          <a:xfrm>
            <a:off x="2042556" y="247006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18CF1F-FD5A-674F-A9E4-BA3D9029EC54}"/>
              </a:ext>
            </a:extLst>
          </p:cNvPr>
          <p:cNvSpPr txBox="1"/>
          <p:nvPr/>
        </p:nvSpPr>
        <p:spPr>
          <a:xfrm>
            <a:off x="1425039" y="2054431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B7F277-70B1-4344-B241-070DF91F4E71}"/>
              </a:ext>
            </a:extLst>
          </p:cNvPr>
          <p:cNvSpPr/>
          <p:nvPr/>
        </p:nvSpPr>
        <p:spPr>
          <a:xfrm>
            <a:off x="989999" y="1512051"/>
            <a:ext cx="8154001" cy="3237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Od Prahy přes Ostravu po České Budějovice</a:t>
            </a:r>
          </a:p>
          <a:p>
            <a:pPr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Ukázky dobré praxe</a:t>
            </a:r>
          </a:p>
          <a:p>
            <a:pPr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Chyby v komunikaci</a:t>
            </a:r>
          </a:p>
          <a:p>
            <a:pPr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Čísla, statistiky</a:t>
            </a:r>
          </a:p>
          <a:p>
            <a:pPr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Doporučení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53B83C-29E4-004A-B193-2CA4E471C9C4}"/>
              </a:ext>
            </a:extLst>
          </p:cNvPr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PŘÍPRAVA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4B73652-E3EB-554F-9A41-66096284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88" y="2476500"/>
            <a:ext cx="3416300" cy="3898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6E246D-E903-7D40-BC81-D6C804BA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25" y="1776954"/>
            <a:ext cx="4025068" cy="38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68AF688-D589-A94E-96BC-063BBBAD7D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5" y="4134847"/>
            <a:ext cx="4070465" cy="1202203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2A6AA0-A954-A443-AF25-62BC100D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99D513-1577-B446-8E5A-71779CD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990000"/>
            <a:ext cx="7049595" cy="1621619"/>
          </a:xfrm>
        </p:spPr>
        <p:txBody>
          <a:bodyPr/>
          <a:lstStyle/>
          <a:p>
            <a:r>
              <a:rPr lang="cs-CZ" dirty="0"/>
              <a:t>Letenská parta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B4AF78-CF30-8C4A-860B-2FBED7CC391F}"/>
              </a:ext>
            </a:extLst>
          </p:cNvPr>
          <p:cNvSpPr txBox="1"/>
          <p:nvPr/>
        </p:nvSpPr>
        <p:spPr>
          <a:xfrm>
            <a:off x="2042556" y="247006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18CF1F-FD5A-674F-A9E4-BA3D9029EC54}"/>
              </a:ext>
            </a:extLst>
          </p:cNvPr>
          <p:cNvSpPr txBox="1"/>
          <p:nvPr/>
        </p:nvSpPr>
        <p:spPr>
          <a:xfrm>
            <a:off x="1425039" y="2054431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B7F277-70B1-4344-B241-070DF91F4E71}"/>
              </a:ext>
            </a:extLst>
          </p:cNvPr>
          <p:cNvSpPr/>
          <p:nvPr/>
        </p:nvSpPr>
        <p:spPr>
          <a:xfrm>
            <a:off x="989999" y="1512051"/>
            <a:ext cx="8154001" cy="1976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Kritici a odpůrci projektu Centra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Nadšení zákazníci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Lidé, kterým je to všechno jedno</a:t>
            </a:r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53B83C-29E4-004A-B193-2CA4E471C9C4}"/>
              </a:ext>
            </a:extLst>
          </p:cNvPr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LETENSKÁ PARTA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D1EB03F-7339-0440-AAC8-EB1BAB8A55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54" y="865309"/>
            <a:ext cx="4409543" cy="56523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58AD0A-FCD4-8B41-8F34-A2F773E52E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6" y="3015910"/>
            <a:ext cx="4277764" cy="32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4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2A6AA0-A954-A443-AF25-62BC100D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99D513-1577-B446-8E5A-71779CD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990000"/>
            <a:ext cx="7049595" cy="1621619"/>
          </a:xfrm>
        </p:spPr>
        <p:txBody>
          <a:bodyPr/>
          <a:lstStyle/>
          <a:p>
            <a:r>
              <a:rPr lang="cs-CZ" dirty="0"/>
              <a:t>FB Stránka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B4AF78-CF30-8C4A-860B-2FBED7CC391F}"/>
              </a:ext>
            </a:extLst>
          </p:cNvPr>
          <p:cNvSpPr txBox="1"/>
          <p:nvPr/>
        </p:nvSpPr>
        <p:spPr>
          <a:xfrm>
            <a:off x="2042556" y="247006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18CF1F-FD5A-674F-A9E4-BA3D9029EC54}"/>
              </a:ext>
            </a:extLst>
          </p:cNvPr>
          <p:cNvSpPr txBox="1"/>
          <p:nvPr/>
        </p:nvSpPr>
        <p:spPr>
          <a:xfrm>
            <a:off x="1425039" y="2054431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B7F277-70B1-4344-B241-070DF91F4E71}"/>
              </a:ext>
            </a:extLst>
          </p:cNvPr>
          <p:cNvSpPr/>
          <p:nvPr/>
        </p:nvSpPr>
        <p:spPr>
          <a:xfrm>
            <a:off x="990000" y="1512051"/>
            <a:ext cx="2755856" cy="2006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br>
              <a:rPr lang="cs-CZ" sz="2000" dirty="0"/>
            </a:b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53B83C-29E4-004A-B193-2CA4E471C9C4}"/>
              </a:ext>
            </a:extLst>
          </p:cNvPr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ÚVOD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A58E92E-8023-6848-BB39-AB942BDD1BEC}"/>
              </a:ext>
            </a:extLst>
          </p:cNvPr>
          <p:cNvSpPr txBox="1"/>
          <p:nvPr/>
        </p:nvSpPr>
        <p:spPr>
          <a:xfrm>
            <a:off x="-2634916" y="4836695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D39B1EE-58DA-2B4D-941E-EFD5543FF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9" y="1652220"/>
            <a:ext cx="8446145" cy="47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1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9422330" cy="1621619"/>
          </a:xfrm>
        </p:spPr>
        <p:txBody>
          <a:bodyPr/>
          <a:lstStyle/>
          <a:p>
            <a:r>
              <a:rPr lang="cs-CZ" dirty="0"/>
              <a:t>2. </a:t>
            </a:r>
            <a:r>
              <a:rPr lang="cs-CZ" altLang="cs-CZ" dirty="0"/>
              <a:t>Využití sociálních sítí u nákupních center</a:t>
            </a:r>
            <a:br>
              <a:rPr lang="cs-CZ" altLang="cs-CZ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329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 err="1"/>
              <a:t>Facebook</a:t>
            </a:r>
            <a:r>
              <a:rPr lang="cs-CZ" altLang="cs-CZ" sz="2400" b="1" dirty="0"/>
              <a:t> je konverzace!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polovina otázek na </a:t>
            </a:r>
            <a:r>
              <a:rPr lang="cs-CZ" altLang="cs-CZ" sz="2000" dirty="0" err="1"/>
              <a:t>Facebooku</a:t>
            </a:r>
            <a:r>
              <a:rPr lang="cs-CZ" altLang="cs-CZ" sz="2000" dirty="0"/>
              <a:t> obecně se nedočká odpovědi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komentáře zvyšují </a:t>
            </a:r>
            <a:r>
              <a:rPr lang="cs-CZ" altLang="cs-CZ" sz="2000" dirty="0" err="1"/>
              <a:t>EdgeRank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odpověď musí být jedinečná, lidé nesnáší </a:t>
            </a:r>
            <a:r>
              <a:rPr lang="cs-CZ" altLang="cs-CZ" sz="2000" dirty="0" err="1"/>
              <a:t>copy&amp;paste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klíčová je rychlost (do hodiny, nejpozději do druhého dne ráno)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9049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9422330" cy="1621619"/>
          </a:xfrm>
        </p:spPr>
        <p:txBody>
          <a:bodyPr/>
          <a:lstStyle/>
          <a:p>
            <a:r>
              <a:rPr lang="cs-CZ" dirty="0"/>
              <a:t>2. </a:t>
            </a:r>
            <a:r>
              <a:rPr lang="cs-CZ" altLang="cs-CZ" dirty="0"/>
              <a:t>FACEBOOK - VÝVOJ LAJKŮ</a:t>
            </a:r>
            <a:br>
              <a:rPr lang="cs-CZ" altLang="cs-CZ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329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 err="1"/>
              <a:t>Facebook</a:t>
            </a:r>
            <a:r>
              <a:rPr lang="cs-CZ" altLang="cs-CZ" sz="2400" b="1" dirty="0"/>
              <a:t> je konverzace!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polovina otázek na </a:t>
            </a:r>
            <a:r>
              <a:rPr lang="cs-CZ" altLang="cs-CZ" sz="2000" dirty="0" err="1"/>
              <a:t>Facebooku</a:t>
            </a:r>
            <a:r>
              <a:rPr lang="cs-CZ" altLang="cs-CZ" sz="2000" dirty="0"/>
              <a:t> obecně se nedočká odpovědi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komentáře zvyšují </a:t>
            </a:r>
            <a:r>
              <a:rPr lang="cs-CZ" altLang="cs-CZ" sz="2000" dirty="0" err="1"/>
              <a:t>EdgeRank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odpověď musí být jedinečná, lidé nesnáší </a:t>
            </a:r>
            <a:r>
              <a:rPr lang="cs-CZ" altLang="cs-CZ" sz="2000" dirty="0" err="1"/>
              <a:t>copy&amp;paste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klíčová je rychlost (do hodiny, nejpozději do druhého dne ráno)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551CAF8-5ECD-1B49-B17E-23BB9954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7" y="1689990"/>
            <a:ext cx="80645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9092222" cy="1621619"/>
          </a:xfrm>
        </p:spPr>
        <p:txBody>
          <a:bodyPr/>
          <a:lstStyle/>
          <a:p>
            <a:r>
              <a:rPr lang="cs-CZ" dirty="0"/>
              <a:t>2. </a:t>
            </a:r>
            <a:r>
              <a:rPr lang="cs-CZ" altLang="cs-CZ" dirty="0"/>
              <a:t>Využití sociálních sítí u nákupních center</a:t>
            </a:r>
            <a:br>
              <a:rPr lang="cs-CZ" altLang="cs-CZ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399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 err="1"/>
              <a:t>Instagram</a:t>
            </a:r>
            <a:r>
              <a:rPr lang="cs-CZ" altLang="cs-CZ" sz="2400" b="1" dirty="0"/>
              <a:t> je vizuál!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Fotky, videa – minimum textu;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76 % uživatelů </a:t>
            </a:r>
            <a:r>
              <a:rPr lang="cs-CZ" altLang="cs-CZ" sz="2000" dirty="0" err="1"/>
              <a:t>Instagramu</a:t>
            </a:r>
            <a:r>
              <a:rPr lang="cs-CZ" altLang="cs-CZ" sz="2000" dirty="0"/>
              <a:t> nečte text delší než 100 znaků;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Fotografie - vizuálně přitažlivé, lákavé, hodně upravené – málo reality, hodně </a:t>
            </a:r>
            <a:r>
              <a:rPr lang="cs-CZ" altLang="cs-CZ" sz="2000" dirty="0" err="1"/>
              <a:t>posh</a:t>
            </a:r>
            <a:r>
              <a:rPr lang="cs-CZ" altLang="cs-CZ" sz="2000" dirty="0"/>
              <a:t>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Videa – momentky, </a:t>
            </a:r>
            <a:r>
              <a:rPr lang="cs-CZ" altLang="cs-CZ" sz="2000" dirty="0" err="1"/>
              <a:t>selfie</a:t>
            </a:r>
            <a:r>
              <a:rPr lang="cs-CZ" altLang="cs-CZ" sz="2000" dirty="0"/>
              <a:t> videa, délka </a:t>
            </a:r>
            <a:r>
              <a:rPr lang="cs-CZ" altLang="cs-CZ" sz="2000" dirty="0" err="1"/>
              <a:t>max</a:t>
            </a:r>
            <a:r>
              <a:rPr lang="cs-CZ" altLang="cs-CZ" sz="2000" dirty="0"/>
              <a:t> 30s;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Důležitá je aktuálnost – tady a teď - využívat </a:t>
            </a:r>
            <a:r>
              <a:rPr lang="cs-CZ" altLang="cs-CZ" sz="2000" dirty="0" err="1"/>
              <a:t>Instastories</a:t>
            </a:r>
            <a:r>
              <a:rPr lang="cs-CZ" altLang="cs-CZ" sz="2000" dirty="0"/>
              <a:t>.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00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9092222" cy="1621619"/>
          </a:xfrm>
        </p:spPr>
        <p:txBody>
          <a:bodyPr/>
          <a:lstStyle/>
          <a:p>
            <a:r>
              <a:rPr lang="cs-CZ" dirty="0"/>
              <a:t>2. </a:t>
            </a:r>
            <a:r>
              <a:rPr lang="cs-CZ" altLang="cs-CZ" dirty="0"/>
              <a:t>INSTAGRAM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1345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0C598FB-250A-CB48-A40D-C0D12948B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3" y="1689179"/>
            <a:ext cx="5978351" cy="38289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D18784B-A3BE-2B45-AD41-EE960FFA3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53" y="2048394"/>
            <a:ext cx="5905147" cy="37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2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7405119" cy="1621619"/>
          </a:xfrm>
        </p:spPr>
        <p:txBody>
          <a:bodyPr/>
          <a:lstStyle/>
          <a:p>
            <a:r>
              <a:rPr lang="cs-CZ" dirty="0"/>
              <a:t>2.1. PIŠTE, PROTOŽE VÁS TO BAVÍ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299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Každý hned pozná, když je to jen z </a:t>
            </a:r>
            <a:r>
              <a:rPr lang="cs-CZ" altLang="cs-CZ" sz="2400" b="1" dirty="0" err="1"/>
              <a:t>musu</a:t>
            </a:r>
            <a:r>
              <a:rPr lang="cs-CZ" altLang="cs-CZ" sz="2400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/>
              <a:t>Cool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factor</a:t>
            </a:r>
            <a:r>
              <a:rPr lang="cs-CZ" altLang="cs-CZ" sz="2000" dirty="0"/>
              <a:t> - dobře to vypadá, chytlavé copy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Užitečnost – péče o návštěvníky, zajímavé informace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Okamžitost - </a:t>
            </a:r>
            <a:r>
              <a:rPr lang="cs-CZ" altLang="cs-CZ" sz="2000" dirty="0" err="1"/>
              <a:t>breaking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news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Osobitost - autenticita, příběh</a:t>
            </a:r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7820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7405119" cy="1621619"/>
          </a:xfrm>
        </p:spPr>
        <p:txBody>
          <a:bodyPr/>
          <a:lstStyle/>
          <a:p>
            <a:r>
              <a:rPr lang="cs-CZ" dirty="0"/>
              <a:t>2.1. PIŠTE, PROTOŽE VÁS TO BAVÍ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299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Každý hned pozná, když je to jen z </a:t>
            </a:r>
            <a:r>
              <a:rPr lang="cs-CZ" altLang="cs-CZ" sz="2400" b="1" dirty="0" err="1"/>
              <a:t>musu</a:t>
            </a:r>
            <a:r>
              <a:rPr lang="cs-CZ" altLang="cs-CZ" sz="2400" b="1" dirty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/>
              <a:t>Cool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factor</a:t>
            </a:r>
            <a:r>
              <a:rPr lang="cs-CZ" altLang="cs-CZ" sz="2000" dirty="0"/>
              <a:t> - dobře to vypadá, chytlavé copy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Užitečnost – péče o návštěvníky, zajímavé informace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Okamžitost - </a:t>
            </a:r>
            <a:r>
              <a:rPr lang="cs-CZ" altLang="cs-CZ" sz="2000" dirty="0" err="1"/>
              <a:t>breaking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news</a:t>
            </a:r>
            <a:endParaRPr lang="cs-CZ" altLang="cs-CZ" sz="2000" dirty="0"/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Osobitost - autenticita, příběh</a:t>
            </a:r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7E4A70B-32DC-B141-A2F1-18CE3AD4A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7" y="1627442"/>
            <a:ext cx="6580129" cy="39464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BD371A7-6D34-F843-B652-FC9A3C653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18" y="969623"/>
            <a:ext cx="4429227" cy="61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199203" cy="1621619"/>
          </a:xfrm>
        </p:spPr>
        <p:txBody>
          <a:bodyPr/>
          <a:lstStyle/>
          <a:p>
            <a:r>
              <a:rPr lang="cs-CZ" dirty="0"/>
              <a:t>3. ZÁKLADY COMMUNITY MANAGEMENTU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KOMUNITA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Spokojený fanoušek = spokojený zákazník?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Podporujte kvalitu značky;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Pořádejte soutěže o zajímavé ceny;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Spolupráce se sociálními sítěmi retailů, partnerů atd.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181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1364" y="304175"/>
            <a:ext cx="4229100" cy="460529"/>
          </a:xfrm>
        </p:spPr>
        <p:txBody>
          <a:bodyPr/>
          <a:lstStyle/>
          <a:p>
            <a:r>
              <a:rPr lang="cs-CZ" dirty="0"/>
              <a:t>NAŠE AGENTURA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" y="3789040"/>
            <a:ext cx="12194641" cy="2880320"/>
          </a:xfrm>
          <a:prstGeom prst="rect">
            <a:avLst/>
          </a:prstGeom>
        </p:spPr>
      </p:pic>
      <p:sp>
        <p:nvSpPr>
          <p:cNvPr id="5" name="Shape 277"/>
          <p:cNvSpPr txBox="1"/>
          <p:nvPr/>
        </p:nvSpPr>
        <p:spPr>
          <a:xfrm>
            <a:off x="492523" y="1012882"/>
            <a:ext cx="11519148" cy="253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trhu od roku 2009 </a:t>
            </a:r>
            <a:r>
              <a:rPr lang="cs-CZ" sz="20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cs-CZ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internistů + 20 stálých externistů </a:t>
            </a:r>
            <a:r>
              <a:rPr lang="cs-CZ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cs-CZ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APRA, Google Partner, Hospodářská komora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0" r="3251" b="15394"/>
          <a:stretch/>
        </p:blipFill>
        <p:spPr>
          <a:xfrm>
            <a:off x="1238950" y="2418943"/>
            <a:ext cx="10026293" cy="11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0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199203" cy="1621619"/>
          </a:xfrm>
        </p:spPr>
        <p:txBody>
          <a:bodyPr/>
          <a:lstStyle/>
          <a:p>
            <a:r>
              <a:rPr lang="cs-CZ" dirty="0"/>
              <a:t>3. ZÁKLADY COMMUNITY MANAGEMENTU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KOMUNITA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368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Typy fanoušků: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Běžný návštěvník – přijde, mrkne, odejde;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Zvídavý návštěvník – přijde, ptá se, slušně reaguje, debatuje;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Nerudný návštěvník – přijde s problémem, chce jej vyřešit;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Naprostý odpůrce – přijde, aby nesouhlasil vždy a ve všem;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Troll – chce se pohádat, prudit, rozeštvávat → BLOKOVAT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832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235873" y="6196527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21</a:t>
            </a:fld>
            <a:endParaRPr sz="1000" b="0" i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990000" y="980728"/>
            <a:ext cx="8742404" cy="11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9E32C9-F2C1-EB41-8183-44BC54644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5451465"/>
            <a:ext cx="4343400" cy="8636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808045-4CBC-EE4D-B5CE-262303A70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40" y="2984668"/>
            <a:ext cx="6070600" cy="9779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94D74D-8670-134A-82D2-609177AE5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4773560"/>
            <a:ext cx="4229100" cy="787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9BA4963-18B2-1D49-9A4D-4BD3E5E65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376" y="3975100"/>
            <a:ext cx="6159500" cy="9398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97B0E36-7AAB-6E4B-973E-7DEC2E5C8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226" y="1958460"/>
            <a:ext cx="5765800" cy="9906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E27A88-D15E-3F40-830E-C5A7FE41C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40" y="980728"/>
            <a:ext cx="6019800" cy="977900"/>
          </a:xfrm>
          <a:prstGeom prst="rect">
            <a:avLst/>
          </a:prstGeom>
        </p:spPr>
      </p:pic>
      <p:sp>
        <p:nvSpPr>
          <p:cNvPr id="12" name="Shape 302">
            <a:extLst>
              <a:ext uri="{FF2B5EF4-FFF2-40B4-BE49-F238E27FC236}">
                <a16:creationId xmlns:a16="http://schemas.microsoft.com/office/drawing/2014/main" id="{DBACE231-F9CF-C847-B9D1-084258BD706C}"/>
              </a:ext>
            </a:extLst>
          </p:cNvPr>
          <p:cNvSpPr/>
          <p:nvPr/>
        </p:nvSpPr>
        <p:spPr>
          <a:xfrm>
            <a:off x="7464152" y="318830"/>
            <a:ext cx="2963133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4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OHLASY NA SOCIÁLNÍCH SÍTÍCH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707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199203" cy="1621619"/>
          </a:xfrm>
        </p:spPr>
        <p:txBody>
          <a:bodyPr/>
          <a:lstStyle/>
          <a:p>
            <a:r>
              <a:rPr lang="cs-CZ" dirty="0"/>
              <a:t>4. MÍSTNÍ INFLUENCEŘI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KOMUNITA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368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Typy fanoušků: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Běžný návštěvník – přijde, mrkne, odejde;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Zvídavý návštěvník – přijde, ptá se, slušně reaguje, debatuje;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Nerudný návštěvník – přijde s problémem, chce jej vyřešit;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Naprostý odpůrce – přijde, aby nesouhlasil vždy a ve všem;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Troll – chce se pohádat, prudit, rozeštvávat → BLOKOVAT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FB32A11-DB77-C04F-B8AC-9C89E066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35" y="1478560"/>
            <a:ext cx="6366865" cy="46706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F38B14-7FA3-8F46-946E-7D010EA8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3" y="1533763"/>
            <a:ext cx="6830272" cy="501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5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199203" cy="1621619"/>
          </a:xfrm>
        </p:spPr>
        <p:txBody>
          <a:bodyPr/>
          <a:lstStyle/>
          <a:p>
            <a:r>
              <a:rPr lang="cs-CZ" dirty="0"/>
              <a:t>5. KRIZOVÁ komunikace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KRIZOVÁ 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5207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>
              <a:spcBef>
                <a:spcPts val="600"/>
              </a:spcBef>
              <a:buClr>
                <a:srgbClr val="F89422"/>
              </a:buClr>
              <a:defRPr/>
            </a:pPr>
            <a:r>
              <a:rPr lang="cs-CZ" altLang="cs-CZ" sz="2400" b="1" dirty="0"/>
              <a:t>Pravidlo č. 1 – všechno, co dá člověk na internet, tam zůstane. Navždy.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Identifikujte krizi, mějte plán;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Zásady slušné, asertivní komunikace;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Rozdělení rolí (v případě více správců);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Rozumná reakční doba – ne moc pozdě, ne moc brzy;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Nepanikařit, zachovat klid, počítat do deseti;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Utnout to v zárodku, nenechat si diskuzi „</a:t>
            </a:r>
            <a:r>
              <a:rPr lang="cs-CZ" altLang="cs-CZ" sz="2000" dirty="0" err="1"/>
              <a:t>hijacknout</a:t>
            </a:r>
            <a:r>
              <a:rPr lang="cs-CZ" altLang="cs-CZ" sz="2000" dirty="0"/>
              <a:t>“;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Nepoužívat </a:t>
            </a:r>
            <a:r>
              <a:rPr lang="cs-CZ" altLang="cs-CZ" sz="2000" dirty="0" err="1"/>
              <a:t>copy&amp;paste</a:t>
            </a:r>
            <a:r>
              <a:rPr lang="cs-CZ" altLang="cs-CZ" sz="2000" dirty="0"/>
              <a:t>;</a:t>
            </a:r>
          </a:p>
          <a:p>
            <a:pPr marL="342900" indent="-342900">
              <a:spcBef>
                <a:spcPts val="600"/>
              </a:spcBef>
              <a:buClr>
                <a:srgbClr val="F89422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Zpětně vyhodnotit.</a:t>
            </a:r>
            <a:br>
              <a:rPr lang="cs-CZ" altLang="cs-CZ" sz="2000" dirty="0"/>
            </a:b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32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199203" cy="1621619"/>
          </a:xfrm>
        </p:spPr>
        <p:txBody>
          <a:bodyPr/>
          <a:lstStyle/>
          <a:p>
            <a:r>
              <a:rPr lang="cs-CZ" dirty="0"/>
              <a:t>5. KRIZOVÁ komunikace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147538" y="318830"/>
            <a:ext cx="2279747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endParaRPr lang="cs-CZ" sz="1600" dirty="0">
              <a:latin typeface="+mj-lt"/>
              <a:ea typeface="Montserrat" charset="0"/>
              <a:cs typeface="Montserrat" charset="0"/>
            </a:endParaRPr>
          </a:p>
          <a:p>
            <a:pPr algn="ctr"/>
            <a:r>
              <a:rPr lang="cs-CZ" sz="1600" dirty="0">
                <a:latin typeface="+mj-lt"/>
                <a:ea typeface="Montserrat" charset="0"/>
                <a:cs typeface="Montserrat" charset="0"/>
              </a:rPr>
              <a:t>KRIZOVÁ KOMUNIKACE</a:t>
            </a:r>
          </a:p>
          <a:p>
            <a:pPr algn="ctr"/>
            <a:endParaRPr lang="en-US" sz="16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18C733-584A-1847-B17B-32B7C34FFEC3}"/>
              </a:ext>
            </a:extLst>
          </p:cNvPr>
          <p:cNvSpPr txBox="1"/>
          <p:nvPr/>
        </p:nvSpPr>
        <p:spPr>
          <a:xfrm>
            <a:off x="4845132" y="2446317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BC09D0-D945-B447-B33B-A9E89C11D204}"/>
              </a:ext>
            </a:extLst>
          </p:cNvPr>
          <p:cNvSpPr txBox="1"/>
          <p:nvPr/>
        </p:nvSpPr>
        <p:spPr>
          <a:xfrm>
            <a:off x="1151906" y="295695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683E2065-C562-C74C-BFD8-5EEBF342788C}"/>
              </a:ext>
            </a:extLst>
          </p:cNvPr>
          <p:cNvSpPr txBox="1">
            <a:spLocks/>
          </p:cNvSpPr>
          <p:nvPr/>
        </p:nvSpPr>
        <p:spPr>
          <a:xfrm>
            <a:off x="749608" y="1845189"/>
            <a:ext cx="10515600" cy="4351338"/>
          </a:xfrm>
          <a:prstGeom prst="rect">
            <a:avLst/>
          </a:prstGeom>
        </p:spPr>
        <p:txBody>
          <a:bodyPr/>
          <a:lstStyle>
            <a:lvl1pPr marL="342900" marR="0" indent="-342900" algn="l" defTabSz="914318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  <a:p>
            <a:pPr lvl="2" algn="just">
              <a:lnSpc>
                <a:spcPct val="100000"/>
              </a:lnSpc>
              <a:buClr>
                <a:srgbClr val="F89422"/>
              </a:buClr>
              <a:defRPr/>
            </a:pPr>
            <a:endParaRPr lang="cs-CZ" altLang="cs-CZ" dirty="0"/>
          </a:p>
          <a:p>
            <a:pPr algn="just">
              <a:lnSpc>
                <a:spcPct val="10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76EA67-F025-8E40-973F-D820CD107448}"/>
              </a:ext>
            </a:extLst>
          </p:cNvPr>
          <p:cNvSpPr txBox="1"/>
          <p:nvPr/>
        </p:nvSpPr>
        <p:spPr>
          <a:xfrm>
            <a:off x="2430379" y="1155032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6893CAB-F6E3-7A4E-B4A1-43D193AC4B9B}"/>
              </a:ext>
            </a:extLst>
          </p:cNvPr>
          <p:cNvSpPr/>
          <p:nvPr/>
        </p:nvSpPr>
        <p:spPr>
          <a:xfrm>
            <a:off x="1004954" y="1478560"/>
            <a:ext cx="8836877" cy="1006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AAB033C-4F32-7E4F-98C1-E0A06E620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30" y="3328271"/>
            <a:ext cx="4979856" cy="286825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9D5872D-9F6E-4A44-83CC-9909B9DD8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7" y="1780431"/>
            <a:ext cx="5670113" cy="43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6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361AC2-9F34-2F4F-B521-667E09F09C16}"/>
              </a:ext>
            </a:extLst>
          </p:cNvPr>
          <p:cNvSpPr txBox="1"/>
          <p:nvPr/>
        </p:nvSpPr>
        <p:spPr>
          <a:xfrm>
            <a:off x="5468471" y="5038165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7F651F-78D9-7849-A1EA-0428854BA34A}"/>
              </a:ext>
            </a:extLst>
          </p:cNvPr>
          <p:cNvSpPr txBox="1"/>
          <p:nvPr/>
        </p:nvSpPr>
        <p:spPr>
          <a:xfrm>
            <a:off x="5791200" y="494851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F02BDE-6A2E-1147-BAA8-5C147ED7D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74E32F8-B204-7841-8EFF-29A91442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0630BD9-AA08-7A48-ACE2-C3BB66227A7B}"/>
              </a:ext>
            </a:extLst>
          </p:cNvPr>
          <p:cNvSpPr txBox="1"/>
          <p:nvPr/>
        </p:nvSpPr>
        <p:spPr>
          <a:xfrm>
            <a:off x="6978316" y="6677526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077921-7F11-FC45-9633-42E2FA2F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166"/>
            <a:ext cx="6030542" cy="40203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82315C-6589-3F4D-A6C0-1692DE0A6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59" y="2176166"/>
            <a:ext cx="6030541" cy="40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4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2A6AA0-A954-A443-AF25-62BC100D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99D513-1577-B446-8E5A-71779CD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990000"/>
            <a:ext cx="7049595" cy="1621619"/>
          </a:xfrm>
        </p:spPr>
        <p:txBody>
          <a:bodyPr/>
          <a:lstStyle/>
          <a:p>
            <a:r>
              <a:rPr lang="cs-CZ" dirty="0"/>
              <a:t>CENTRUM STROMOVKA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AB4AF78-CF30-8C4A-860B-2FBED7CC391F}"/>
              </a:ext>
            </a:extLst>
          </p:cNvPr>
          <p:cNvSpPr txBox="1"/>
          <p:nvPr/>
        </p:nvSpPr>
        <p:spPr>
          <a:xfrm>
            <a:off x="2042556" y="247006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D18CF1F-FD5A-674F-A9E4-BA3D9029EC54}"/>
              </a:ext>
            </a:extLst>
          </p:cNvPr>
          <p:cNvSpPr txBox="1"/>
          <p:nvPr/>
        </p:nvSpPr>
        <p:spPr>
          <a:xfrm>
            <a:off x="1425039" y="2054431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B7F277-70B1-4344-B241-070DF91F4E71}"/>
              </a:ext>
            </a:extLst>
          </p:cNvPr>
          <p:cNvSpPr/>
          <p:nvPr/>
        </p:nvSpPr>
        <p:spPr>
          <a:xfrm>
            <a:off x="989999" y="1800809"/>
            <a:ext cx="81540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1. nákupní centrum na Praze 7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Jediné nové nákupní centrum v Česku za rok 2019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Nákupní a administrativní část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500 parkovacích míst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Přes 90 obchodů 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Připravováno od roku 2003</a:t>
            </a:r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</a:t>
            </a:r>
            <a:r>
              <a:rPr lang="cs-CZ" altLang="cs-CZ" sz="2000" dirty="0" err="1"/>
              <a:t>Family-friendly</a:t>
            </a:r>
            <a:endParaRPr lang="cs-CZ" altLang="cs-CZ" sz="2000" dirty="0"/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</a:t>
            </a:r>
            <a:r>
              <a:rPr lang="cs-CZ" altLang="cs-CZ" sz="2000" dirty="0" err="1"/>
              <a:t>Pet-friendly</a:t>
            </a:r>
            <a:endParaRPr lang="cs-CZ" altLang="cs-CZ" sz="2000" dirty="0"/>
          </a:p>
          <a:p>
            <a:pPr algn="just">
              <a:spcBef>
                <a:spcPts val="600"/>
              </a:spcBef>
              <a:buClr>
                <a:srgbClr val="F89422"/>
              </a:buClr>
              <a:buFont typeface="Wingdings" pitchFamily="2" charset="2"/>
              <a:buChar char="§"/>
              <a:defRPr/>
            </a:pPr>
            <a:r>
              <a:rPr lang="cs-CZ" altLang="cs-CZ" sz="2000" dirty="0"/>
              <a:t> Pop-up zóna </a:t>
            </a:r>
            <a:r>
              <a:rPr lang="cs-CZ" altLang="cs-CZ" sz="2000" dirty="0" err="1"/>
              <a:t>PARKet</a:t>
            </a:r>
            <a:endParaRPr lang="cs-CZ" altLang="cs-CZ" sz="20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53B83C-29E4-004A-B193-2CA4E471C9C4}"/>
              </a:ext>
            </a:extLst>
          </p:cNvPr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ÚVOD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98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50CB18-4950-E84C-8565-9788C7CB6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0CFE50-898C-5F47-B7EB-61EF227C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09BA02-3717-384B-9A72-57C922FE4003}"/>
              </a:ext>
            </a:extLst>
          </p:cNvPr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ÚVOD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E7E763-AC84-1B40-9C63-B4771E05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" y="990000"/>
            <a:ext cx="8424582" cy="56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26366">
                    <a:alpha val="70000"/>
                  </a:srgbClr>
                </a:solidFill>
                <a:effectLst/>
                <a:uLnTx/>
                <a:uFillTx/>
                <a:latin typeface="Montserrat Medium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26366">
                  <a:alpha val="70000"/>
                </a:srgbClr>
              </a:solidFill>
              <a:effectLst/>
              <a:uLnTx/>
              <a:uFillTx/>
              <a:latin typeface="Montserrat Medium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574474" cy="1621619"/>
          </a:xfrm>
        </p:spPr>
        <p:txBody>
          <a:bodyPr/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ÚVOD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100" normalizeH="0" baseline="0" noProof="0" dirty="0">
              <a:ln>
                <a:noFill/>
              </a:ln>
              <a:solidFill>
                <a:srgbClr val="626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42606" y="3117669"/>
            <a:ext cx="914400" cy="91440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04955" y="1825183"/>
            <a:ext cx="9323411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884229" y="5730240"/>
            <a:ext cx="1558163" cy="904284"/>
          </a:xfrm>
          <a:prstGeom prst="rect">
            <a:avLst/>
          </a:prstGeom>
          <a:effectLst/>
        </p:spPr>
        <p:txBody>
          <a:bodyPr vert="horz" wrap="square" lIns="0" tIns="192024" rIns="0" bIns="0" rtlCol="0" anchor="t" anchorCtr="0">
            <a:noAutofit/>
          </a:bodyPr>
          <a:lstStyle/>
          <a:p>
            <a:r>
              <a:rPr lang="cs-CZ" sz="1000" spc="100" baseline="0" dirty="0">
                <a:latin typeface="+mn-lt"/>
              </a:rPr>
              <a:t>Zdroj: Unie</a:t>
            </a:r>
            <a:r>
              <a:rPr lang="cs-CZ" sz="1000" spc="100" dirty="0">
                <a:latin typeface="+mn-lt"/>
              </a:rPr>
              <a:t> vydavatelů – Media Projekt 3. a 4. čtvrtletí 2018</a:t>
            </a:r>
          </a:p>
          <a:p>
            <a:endParaRPr lang="cs-CZ" sz="2000" spc="100" baseline="0" dirty="0"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72912B-4D44-9649-89B2-254A878E6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793" y="914879"/>
            <a:ext cx="8263218" cy="55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877B3-D348-4611-9BDB-C5374591D95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26366">
                    <a:alpha val="70000"/>
                  </a:srgbClr>
                </a:solidFill>
                <a:effectLst/>
                <a:uLnTx/>
                <a:uFillTx/>
                <a:latin typeface="Montserrat Medium" charset="0"/>
              </a:rPr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26366">
                  <a:alpha val="70000"/>
                </a:srgbClr>
              </a:solidFill>
              <a:effectLst/>
              <a:uLnTx/>
              <a:uFillTx/>
              <a:latin typeface="Montserrat Medium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55" y="969622"/>
            <a:ext cx="8574474" cy="1621619"/>
          </a:xfrm>
        </p:spPr>
        <p:txBody>
          <a:bodyPr/>
          <a:lstStyle/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8721969" y="318830"/>
            <a:ext cx="170531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bold"/>
                <a:ea typeface="Montserrat" charset="0"/>
                <a:cs typeface="Montserrat" charset="0"/>
              </a:rPr>
              <a:t>ÚVOD</a:t>
            </a:r>
          </a:p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bold"/>
              <a:ea typeface="Montserrat" charset="0"/>
              <a:cs typeface="Montserrat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52B918-CDC2-2547-A520-AD2DCE533760}"/>
              </a:ext>
            </a:extLst>
          </p:cNvPr>
          <p:cNvSpPr txBox="1"/>
          <p:nvPr/>
        </p:nvSpPr>
        <p:spPr>
          <a:xfrm>
            <a:off x="-1242646" y="867508"/>
            <a:ext cx="0" cy="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100" normalizeH="0" baseline="0" noProof="0" dirty="0">
              <a:ln>
                <a:noFill/>
              </a:ln>
              <a:solidFill>
                <a:srgbClr val="626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42606" y="3117669"/>
            <a:ext cx="914400" cy="914400"/>
          </a:xfrm>
          <a:prstGeom prst="rect">
            <a:avLst/>
          </a:prstGeom>
          <a:effectLst/>
        </p:spPr>
        <p:txBody>
          <a:bodyPr vert="horz" wrap="non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04955" y="1825183"/>
            <a:ext cx="9323411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70000"/>
              </a:lnSpc>
              <a:buClr>
                <a:srgbClr val="F89422"/>
              </a:buClr>
              <a:defRPr/>
            </a:pPr>
            <a:endParaRPr lang="cs-CZ" altLang="cs-CZ" sz="2000" dirty="0"/>
          </a:p>
          <a:p>
            <a:pPr lvl="1"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sz="2000" dirty="0"/>
          </a:p>
          <a:p>
            <a:pPr algn="just">
              <a:lnSpc>
                <a:spcPct val="70000"/>
              </a:lnSpc>
              <a:buClr>
                <a:srgbClr val="F89422"/>
              </a:buClr>
              <a:buFont typeface="Wingdings" pitchFamily="2" charset="2"/>
              <a:buChar char="§"/>
              <a:defRPr/>
            </a:pPr>
            <a:endParaRPr lang="cs-CZ" alt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884229" y="5730240"/>
            <a:ext cx="1558163" cy="904284"/>
          </a:xfrm>
          <a:prstGeom prst="rect">
            <a:avLst/>
          </a:prstGeom>
          <a:effectLst/>
        </p:spPr>
        <p:txBody>
          <a:bodyPr vert="horz" wrap="square" lIns="0" tIns="192024" rIns="0" bIns="0" rtlCol="0" anchor="t" anchorCtr="0">
            <a:noAutofit/>
          </a:bodyPr>
          <a:lstStyle/>
          <a:p>
            <a:endParaRPr lang="cs-CZ" sz="2000" spc="100" baseline="0" dirty="0"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ABD5FB6-B122-6D43-BD4D-A6960A85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8" y="741556"/>
            <a:ext cx="8626929" cy="57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235873" y="6196527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</a:t>
            </a:fld>
            <a:endParaRPr sz="1000" b="0" i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990000" y="980728"/>
            <a:ext cx="7338248" cy="11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302">
            <a:extLst>
              <a:ext uri="{FF2B5EF4-FFF2-40B4-BE49-F238E27FC236}">
                <a16:creationId xmlns:a16="http://schemas.microsoft.com/office/drawing/2014/main" id="{3965B7D6-6AB0-5A41-AD97-1F9F1888E9EC}"/>
              </a:ext>
            </a:extLst>
          </p:cNvPr>
          <p:cNvSpPr/>
          <p:nvPr/>
        </p:nvSpPr>
        <p:spPr>
          <a:xfrm>
            <a:off x="8328249" y="318830"/>
            <a:ext cx="209903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4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ÚVOD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DB1EF0-4CC5-634D-81C8-C3BEDD534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3" y="1700808"/>
            <a:ext cx="6057144" cy="3895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64F84C-6F96-CB4C-8084-9FBCD6D34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447" y="1700808"/>
            <a:ext cx="5572727" cy="38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4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235873" y="6196527"/>
            <a:ext cx="513735" cy="22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</a:t>
            </a:fld>
            <a:endParaRPr sz="1000" b="0" i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990000" y="980728"/>
            <a:ext cx="7338248" cy="11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302">
            <a:extLst>
              <a:ext uri="{FF2B5EF4-FFF2-40B4-BE49-F238E27FC236}">
                <a16:creationId xmlns:a16="http://schemas.microsoft.com/office/drawing/2014/main" id="{3965B7D6-6AB0-5A41-AD97-1F9F1888E9EC}"/>
              </a:ext>
            </a:extLst>
          </p:cNvPr>
          <p:cNvSpPr/>
          <p:nvPr/>
        </p:nvSpPr>
        <p:spPr>
          <a:xfrm>
            <a:off x="8328249" y="318830"/>
            <a:ext cx="2099036" cy="422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640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VÝBĚR Z FOTOGRAFIÍ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2AE2A7-0753-8D44-A339-3FDAD9D1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40" y="1596979"/>
            <a:ext cx="5577790" cy="371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44EED5-5486-2F4D-9523-FF16F6C8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20" y="1596979"/>
            <a:ext cx="557779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07259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Vlastní 14">
      <a:dk1>
        <a:srgbClr val="626366"/>
      </a:dk1>
      <a:lt1>
        <a:srgbClr val="FFFFFF"/>
      </a:lt1>
      <a:dk2>
        <a:srgbClr val="ABB3B9"/>
      </a:dk2>
      <a:lt2>
        <a:srgbClr val="FFFFFF"/>
      </a:lt2>
      <a:accent1>
        <a:srgbClr val="F6921F"/>
      </a:accent1>
      <a:accent2>
        <a:srgbClr val="34B7A4"/>
      </a:accent2>
      <a:accent3>
        <a:srgbClr val="C49B40"/>
      </a:accent3>
      <a:accent4>
        <a:srgbClr val="95A562"/>
      </a:accent4>
      <a:accent5>
        <a:srgbClr val="65AE83"/>
      </a:accent5>
      <a:accent6>
        <a:srgbClr val="34B7A4"/>
      </a:accent6>
      <a:hlink>
        <a:srgbClr val="F6921F"/>
      </a:hlink>
      <a:folHlink>
        <a:srgbClr val="F6921F"/>
      </a:folHlink>
    </a:clrScheme>
    <a:fontScheme name="Vlastní 10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0" tIns="192024" rIns="0" bIns="0" rtlCol="0" anchor="t" anchorCtr="0">
        <a:noAutofit/>
      </a:bodyPr>
      <a:lstStyle>
        <a:defPPr>
          <a:defRPr sz="2000" spc="100" baseline="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12466</TotalTime>
  <Words>693</Words>
  <Application>Microsoft Macintosh PowerPoint</Application>
  <PresentationFormat>Širokoúhlá obrazovka</PresentationFormat>
  <Paragraphs>193</Paragraphs>
  <Slides>25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bold</vt:lpstr>
      <vt:lpstr>Montserrat</vt:lpstr>
      <vt:lpstr>Montserrat Medium</vt:lpstr>
      <vt:lpstr>Wingdings</vt:lpstr>
      <vt:lpstr>B&amp;D-Powerpoint Template_16x9</vt:lpstr>
      <vt:lpstr>Prezentace aplikace PowerPoint</vt:lpstr>
      <vt:lpstr>NAŠE AGENTURA</vt:lpstr>
      <vt:lpstr>ÚVOD</vt:lpstr>
      <vt:lpstr>CENTRUM STROMOVKA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ANALÝZA SOCIÁLNÍCH SÍTÍ 15 NÁKUPNÍCH CENTER</vt:lpstr>
      <vt:lpstr>Letenská parta </vt:lpstr>
      <vt:lpstr>FB Stránka </vt:lpstr>
      <vt:lpstr>2. Využití sociálních sítí u nákupních center </vt:lpstr>
      <vt:lpstr>2. FACEBOOK - VÝVOJ LAJKŮ </vt:lpstr>
      <vt:lpstr>2. Využití sociálních sítí u nákupních center </vt:lpstr>
      <vt:lpstr>2. INSTAGRAM</vt:lpstr>
      <vt:lpstr>2.1. PIŠTE, PROTOŽE VÁS TO BAVÍ</vt:lpstr>
      <vt:lpstr>2.1. PIŠTE, PROTOŽE VÁS TO BAVÍ</vt:lpstr>
      <vt:lpstr>3. ZÁKLADY COMMUNITY MANAGEMENTU</vt:lpstr>
      <vt:lpstr>3. ZÁKLADY COMMUNITY MANAGEMENTU</vt:lpstr>
      <vt:lpstr>Prezentace aplikace PowerPoint</vt:lpstr>
      <vt:lpstr>4. MÍSTNÍ INFLUENCEŘI</vt:lpstr>
      <vt:lpstr>5. KRIZOVÁ komunikace</vt:lpstr>
      <vt:lpstr>5. KRIZOVÁ komunikace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Daniel Zeman</cp:lastModifiedBy>
  <cp:revision>639</cp:revision>
  <cp:lastPrinted>2017-03-09T03:48:56Z</cp:lastPrinted>
  <dcterms:created xsi:type="dcterms:W3CDTF">2016-11-10T06:07:03Z</dcterms:created>
  <dcterms:modified xsi:type="dcterms:W3CDTF">2019-12-10T16:02:48Z</dcterms:modified>
</cp:coreProperties>
</file>